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4"/>
  </p:notesMasterIdLst>
  <p:handoutMasterIdLst>
    <p:handoutMasterId r:id="rId15"/>
  </p:handoutMasterIdLst>
  <p:sldIdLst>
    <p:sldId id="695" r:id="rId5"/>
    <p:sldId id="803" r:id="rId6"/>
    <p:sldId id="805" r:id="rId7"/>
    <p:sldId id="806" r:id="rId8"/>
    <p:sldId id="808" r:id="rId9"/>
    <p:sldId id="807" r:id="rId10"/>
    <p:sldId id="801" r:id="rId11"/>
    <p:sldId id="809" r:id="rId12"/>
    <p:sldId id="755" r:id="rId13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20756E-51E5-40B2-8EC2-9BCF85393B00}" v="542" dt="2022-06-15T20:36:04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4" y="1176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Lee" userId="1280d476-9c6b-41e3-9c96-3252d3ebdaaa" providerId="ADAL" clId="{D320756E-51E5-40B2-8EC2-9BCF85393B00}"/>
    <pc:docChg chg="undo custSel addSld modSld">
      <pc:chgData name="Han Lee" userId="1280d476-9c6b-41e3-9c96-3252d3ebdaaa" providerId="ADAL" clId="{D320756E-51E5-40B2-8EC2-9BCF85393B00}" dt="2022-06-15T20:37:33.120" v="1418" actId="20577"/>
      <pc:docMkLst>
        <pc:docMk/>
      </pc:docMkLst>
      <pc:sldChg chg="modSp mod">
        <pc:chgData name="Han Lee" userId="1280d476-9c6b-41e3-9c96-3252d3ebdaaa" providerId="ADAL" clId="{D320756E-51E5-40B2-8EC2-9BCF85393B00}" dt="2022-06-15T20:37:33.120" v="1418" actId="20577"/>
        <pc:sldMkLst>
          <pc:docMk/>
          <pc:sldMk cId="1493292294" sldId="801"/>
        </pc:sldMkLst>
        <pc:spChg chg="mod">
          <ac:chgData name="Han Lee" userId="1280d476-9c6b-41e3-9c96-3252d3ebdaaa" providerId="ADAL" clId="{D320756E-51E5-40B2-8EC2-9BCF85393B00}" dt="2022-06-15T20:36:51.748" v="1411" actId="20577"/>
          <ac:spMkLst>
            <pc:docMk/>
            <pc:sldMk cId="1493292294" sldId="801"/>
            <ac:spMk id="7" creationId="{6A2339D8-4375-472C-A426-502E2D887B69}"/>
          </ac:spMkLst>
        </pc:spChg>
        <pc:spChg chg="mod">
          <ac:chgData name="Han Lee" userId="1280d476-9c6b-41e3-9c96-3252d3ebdaaa" providerId="ADAL" clId="{D320756E-51E5-40B2-8EC2-9BCF85393B00}" dt="2022-06-15T18:08:32.254" v="501" actId="20577"/>
          <ac:spMkLst>
            <pc:docMk/>
            <pc:sldMk cId="1493292294" sldId="801"/>
            <ac:spMk id="8" creationId="{E53A22F8-6616-43E3-A171-6B176241BD66}"/>
          </ac:spMkLst>
        </pc:spChg>
        <pc:spChg chg="mod">
          <ac:chgData name="Han Lee" userId="1280d476-9c6b-41e3-9c96-3252d3ebdaaa" providerId="ADAL" clId="{D320756E-51E5-40B2-8EC2-9BCF85393B00}" dt="2022-06-15T18:02:16.778" v="237" actId="20577"/>
          <ac:spMkLst>
            <pc:docMk/>
            <pc:sldMk cId="1493292294" sldId="801"/>
            <ac:spMk id="9" creationId="{9E6F99A1-40C1-452D-A9B2-54EDDFCABD7F}"/>
          </ac:spMkLst>
        </pc:spChg>
        <pc:spChg chg="mod">
          <ac:chgData name="Han Lee" userId="1280d476-9c6b-41e3-9c96-3252d3ebdaaa" providerId="ADAL" clId="{D320756E-51E5-40B2-8EC2-9BCF85393B00}" dt="2022-06-15T20:37:33.120" v="1418" actId="20577"/>
          <ac:spMkLst>
            <pc:docMk/>
            <pc:sldMk cId="1493292294" sldId="801"/>
            <ac:spMk id="11" creationId="{D835AB29-5007-4214-91BB-556440D7B9E4}"/>
          </ac:spMkLst>
        </pc:spChg>
      </pc:sldChg>
      <pc:sldChg chg="modSp mod">
        <pc:chgData name="Han Lee" userId="1280d476-9c6b-41e3-9c96-3252d3ebdaaa" providerId="ADAL" clId="{D320756E-51E5-40B2-8EC2-9BCF85393B00}" dt="2022-06-15T18:00:31.786" v="183" actId="20577"/>
        <pc:sldMkLst>
          <pc:docMk/>
          <pc:sldMk cId="3897337227" sldId="807"/>
        </pc:sldMkLst>
        <pc:spChg chg="mod">
          <ac:chgData name="Han Lee" userId="1280d476-9c6b-41e3-9c96-3252d3ebdaaa" providerId="ADAL" clId="{D320756E-51E5-40B2-8EC2-9BCF85393B00}" dt="2022-06-15T17:58:03.522" v="71" actId="20577"/>
          <ac:spMkLst>
            <pc:docMk/>
            <pc:sldMk cId="3897337227" sldId="807"/>
            <ac:spMk id="12" creationId="{EF3600F3-F5EA-4D77-9A26-587990F7F5E5}"/>
          </ac:spMkLst>
        </pc:spChg>
        <pc:spChg chg="mod">
          <ac:chgData name="Han Lee" userId="1280d476-9c6b-41e3-9c96-3252d3ebdaaa" providerId="ADAL" clId="{D320756E-51E5-40B2-8EC2-9BCF85393B00}" dt="2022-06-15T18:00:31.786" v="183" actId="20577"/>
          <ac:spMkLst>
            <pc:docMk/>
            <pc:sldMk cId="3897337227" sldId="807"/>
            <ac:spMk id="14" creationId="{70FB9736-B179-4A71-B379-1C0EEEDAEFFD}"/>
          </ac:spMkLst>
        </pc:spChg>
      </pc:sldChg>
      <pc:sldChg chg="delSp modSp new mod">
        <pc:chgData name="Han Lee" userId="1280d476-9c6b-41e3-9c96-3252d3ebdaaa" providerId="ADAL" clId="{D320756E-51E5-40B2-8EC2-9BCF85393B00}" dt="2022-06-15T19:14:56.162" v="1214" actId="207"/>
        <pc:sldMkLst>
          <pc:docMk/>
          <pc:sldMk cId="3684522224" sldId="808"/>
        </pc:sldMkLst>
        <pc:spChg chg="mod">
          <ac:chgData name="Han Lee" userId="1280d476-9c6b-41e3-9c96-3252d3ebdaaa" providerId="ADAL" clId="{D320756E-51E5-40B2-8EC2-9BCF85393B00}" dt="2022-06-15T18:30:28.977" v="555" actId="20577"/>
          <ac:spMkLst>
            <pc:docMk/>
            <pc:sldMk cId="3684522224" sldId="808"/>
            <ac:spMk id="2" creationId="{0C2FB847-3DB6-4CF1-B00F-E05317BB827A}"/>
          </ac:spMkLst>
        </pc:spChg>
        <pc:spChg chg="mod">
          <ac:chgData name="Han Lee" userId="1280d476-9c6b-41e3-9c96-3252d3ebdaaa" providerId="ADAL" clId="{D320756E-51E5-40B2-8EC2-9BCF85393B00}" dt="2022-06-15T19:14:56.162" v="1214" actId="207"/>
          <ac:spMkLst>
            <pc:docMk/>
            <pc:sldMk cId="3684522224" sldId="808"/>
            <ac:spMk id="3" creationId="{2C45C731-824B-4737-AA0F-6531B335F23F}"/>
          </ac:spMkLst>
        </pc:spChg>
        <pc:spChg chg="del">
          <ac:chgData name="Han Lee" userId="1280d476-9c6b-41e3-9c96-3252d3ebdaaa" providerId="ADAL" clId="{D320756E-51E5-40B2-8EC2-9BCF85393B00}" dt="2022-06-15T18:30:31.443" v="556" actId="478"/>
          <ac:spMkLst>
            <pc:docMk/>
            <pc:sldMk cId="3684522224" sldId="808"/>
            <ac:spMk id="4" creationId="{B6E9B732-B5FF-4755-A7E3-3F8E5E70442E}"/>
          </ac:spMkLst>
        </pc:spChg>
      </pc:sldChg>
      <pc:sldChg chg="modSp add mod">
        <pc:chgData name="Han Lee" userId="1280d476-9c6b-41e3-9c96-3252d3ebdaaa" providerId="ADAL" clId="{D320756E-51E5-40B2-8EC2-9BCF85393B00}" dt="2022-06-15T20:36:44.992" v="1408" actId="20577"/>
        <pc:sldMkLst>
          <pc:docMk/>
          <pc:sldMk cId="2035351794" sldId="809"/>
        </pc:sldMkLst>
        <pc:spChg chg="mod">
          <ac:chgData name="Han Lee" userId="1280d476-9c6b-41e3-9c96-3252d3ebdaaa" providerId="ADAL" clId="{D320756E-51E5-40B2-8EC2-9BCF85393B00}" dt="2022-06-15T20:36:44.992" v="1408" actId="20577"/>
          <ac:spMkLst>
            <pc:docMk/>
            <pc:sldMk cId="2035351794" sldId="809"/>
            <ac:spMk id="7" creationId="{6A2339D8-4375-472C-A426-502E2D887B69}"/>
          </ac:spMkLst>
        </pc:spChg>
        <pc:spChg chg="mod">
          <ac:chgData name="Han Lee" userId="1280d476-9c6b-41e3-9c96-3252d3ebdaaa" providerId="ADAL" clId="{D320756E-51E5-40B2-8EC2-9BCF85393B00}" dt="2022-06-15T20:36:35.200" v="1407" actId="20577"/>
          <ac:spMkLst>
            <pc:docMk/>
            <pc:sldMk cId="2035351794" sldId="809"/>
            <ac:spMk id="8" creationId="{E53A22F8-6616-43E3-A171-6B176241BD66}"/>
          </ac:spMkLst>
        </pc:spChg>
        <pc:spChg chg="mod">
          <ac:chgData name="Han Lee" userId="1280d476-9c6b-41e3-9c96-3252d3ebdaaa" providerId="ADAL" clId="{D320756E-51E5-40B2-8EC2-9BCF85393B00}" dt="2022-06-15T19:50:54.424" v="1262" actId="20577"/>
          <ac:spMkLst>
            <pc:docMk/>
            <pc:sldMk cId="2035351794" sldId="809"/>
            <ac:spMk id="9" creationId="{9E6F99A1-40C1-452D-A9B2-54EDDFCABD7F}"/>
          </ac:spMkLst>
        </pc:spChg>
        <pc:spChg chg="mod">
          <ac:chgData name="Han Lee" userId="1280d476-9c6b-41e3-9c96-3252d3ebdaaa" providerId="ADAL" clId="{D320756E-51E5-40B2-8EC2-9BCF85393B00}" dt="2022-06-15T19:53:35.698" v="1267" actId="20577"/>
          <ac:spMkLst>
            <pc:docMk/>
            <pc:sldMk cId="2035351794" sldId="809"/>
            <ac:spMk id="11" creationId="{D835AB29-5007-4214-91BB-556440D7B9E4}"/>
          </ac:spMkLst>
        </pc:spChg>
        <pc:spChg chg="mod">
          <ac:chgData name="Han Lee" userId="1280d476-9c6b-41e3-9c96-3252d3ebdaaa" providerId="ADAL" clId="{D320756E-51E5-40B2-8EC2-9BCF85393B00}" dt="2022-06-15T19:48:13.761" v="1240" actId="14100"/>
          <ac:spMkLst>
            <pc:docMk/>
            <pc:sldMk cId="2035351794" sldId="809"/>
            <ac:spMk id="12" creationId="{41F4FDFF-1266-4B85-8E00-3B7FD86D397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6/15/2022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56483" y="7394108"/>
            <a:ext cx="2669325" cy="2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7040881"/>
            <a:ext cx="8961120" cy="2289898"/>
          </a:xfrm>
        </p:spPr>
        <p:txBody>
          <a:bodyPr anchor="b"/>
          <a:lstStyle>
            <a:lvl1pPr algn="ctr"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2212179" y="-674777"/>
            <a:ext cx="22711115" cy="11638877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20" y="6278881"/>
            <a:ext cx="12435840" cy="984885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70120" y="7269481"/>
            <a:ext cx="12435840" cy="875772"/>
          </a:xfrm>
        </p:spPr>
        <p:txBody>
          <a:bodyPr/>
          <a:lstStyle>
            <a:lvl1pPr marL="0" indent="0" algn="l">
              <a:buFontTx/>
              <a:buNone/>
              <a:defRPr sz="4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2"/>
          </a:xfr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2" y="9613267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3" y="9716467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1"/>
            <a:ext cx="9052560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1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7147149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91" r:id="rId4"/>
    <p:sldLayoutId id="2147483971" r:id="rId5"/>
    <p:sldLayoutId id="2147483988" r:id="rId6"/>
    <p:sldLayoutId id="2147483969" r:id="rId7"/>
    <p:sldLayoutId id="2147483992" r:id="rId8"/>
    <p:sldLayoutId id="2147483990" r:id="rId9"/>
    <p:sldLayoutId id="2147483989" r:id="rId10"/>
    <p:sldLayoutId id="2147483919" r:id="rId11"/>
    <p:sldLayoutId id="2147483954" r:id="rId12"/>
    <p:sldLayoutId id="2147483984" r:id="rId13"/>
    <p:sldLayoutId id="2147483898" r:id="rId14"/>
    <p:sldLayoutId id="2147483926" r:id="rId15"/>
    <p:sldLayoutId id="2147483899" r:id="rId16"/>
    <p:sldLayoutId id="214748390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1-D Governing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53440" y="2312377"/>
                <a:ext cx="15174937" cy="7348945"/>
              </a:xfrm>
            </p:spPr>
            <p:txBody>
              <a:bodyPr/>
              <a:lstStyle/>
              <a:p>
                <a:r>
                  <a:rPr lang="en-US" dirty="0"/>
                  <a:t>Density Relationship – Empirical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(1) 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	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Momentum Equation</a:t>
                </a:r>
              </a:p>
              <a:p>
                <a:r>
                  <a:rPr lang="en-US" b="0" dirty="0"/>
                  <a:t>(2)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dirty="0"/>
                  <a:t>				u=f(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Energy Equation</a:t>
                </a:r>
              </a:p>
              <a:p>
                <a:r>
                  <a:rPr lang="en-US" b="0" dirty="0"/>
                  <a:t>(3)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Viscosity Relationship – Power Law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(4) 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1.458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ra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+110.3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0.76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3440" y="2312377"/>
                <a:ext cx="15174937" cy="7348945"/>
              </a:xfrm>
              <a:blipFill>
                <a:blip r:embed="rId2"/>
                <a:stretch>
                  <a:fillRect l="-603" t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4DB87-F261-407F-979D-05FA92C3567D}"/>
                  </a:ext>
                </a:extLst>
              </p:cNvPr>
              <p:cNvSpPr txBox="1"/>
              <p:nvPr/>
            </p:nvSpPr>
            <p:spPr>
              <a:xfrm>
                <a:off x="12343813" y="2312377"/>
                <a:ext cx="5090747" cy="546264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Dependent Variables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𝑑𝑒𝑛𝑠𝑖𝑡𝑦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  <m: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sz="2400" b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𝑇𝑒𝑚𝑝𝑒𝑟𝑎𝑡𝑢𝑟𝑒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𝑠𝑡𝑟𝑒𝑎𝑚𝑤𝑖𝑠𝑒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𝑣𝑒𝑙𝑜𝑐𝑖𝑡𝑦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𝑑𝑦𝑛𝑎𝑚𝑖𝑐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𝑣𝑖𝑠𝑐𝑜𝑠𝑖𝑡𝑦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𝑘𝑔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𝑡𝑢𝑟𝑏𝑢𝑙𝑒𝑛𝑡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𝑣𝑖𝑠𝑐𝑜𝑠𝑖𝑡𝑦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𝑘𝑔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en-US" sz="2400" b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𝑡𝑢𝑟𝑏𝑢𝑙𝑒𝑛𝑡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𝑖𝑛𝑡𝑒𝑛𝑠𝑖𝑡𝑦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(m</a:t>
                </a:r>
                <a:r>
                  <a:rPr lang="en-US" sz="2400" baseline="300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/s</a:t>
                </a:r>
                <a:r>
                  <a:rPr lang="en-US" sz="2400" baseline="300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𝑠𝑝𝑒𝑐𝑖𝑓𝑖𝑐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𝑑𝑖𝑠𝑠𝑖𝑝𝑎𝑡𝑖𝑜𝑛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𝑟𝑎𝑡𝑒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(1/s)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4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Subscript</a:t>
                </a:r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𝑓𝑟𝑒𝑒𝑠𝑡𝑟𝑒𝑎𝑚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𝑤𝑎𝑙𝑙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ctr">
                  <a:lnSpc>
                    <a:spcPct val="90000"/>
                  </a:lnSpc>
                </a:pPr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90000"/>
                  </a:lnSpc>
                </a:pPr>
                <a:endParaRPr lang="en-US" sz="1600" dirty="0" err="1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4DB87-F261-407F-979D-05FA92C3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813" y="2312377"/>
                <a:ext cx="5090747" cy="5462649"/>
              </a:xfrm>
              <a:prstGeom prst="rect">
                <a:avLst/>
              </a:prstGeom>
              <a:blipFill>
                <a:blip r:embed="rId3"/>
                <a:stretch>
                  <a:fillRect l="-1916" t="-1004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501B7-39FA-4D3C-BF14-EC3ED4034A88}"/>
                  </a:ext>
                </a:extLst>
              </p:cNvPr>
              <p:cNvSpPr txBox="1"/>
              <p:nvPr/>
            </p:nvSpPr>
            <p:spPr>
              <a:xfrm>
                <a:off x="9601448" y="7193768"/>
                <a:ext cx="8616214" cy="279134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Trebuchet MS" panose="020B0603020202020204" pitchFamily="34" charset="0"/>
                  </a:rPr>
                  <a:t>FYI : we may  be able to use the following relationship to solve for temperature</a:t>
                </a:r>
              </a:p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458CFF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458C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458C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1" smtClean="0">
                          <a:solidFill>
                            <a:srgbClr val="458CFF"/>
                          </a:solidFill>
                          <a:effectLst/>
                          <a:latin typeface="Cambria Math" panose="02040503050406030204" pitchFamily="18" charset="0"/>
                        </a:rPr>
                        <m:t>=0.1741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458C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458CFF"/>
                          </a:solidFill>
                          <a:effectLst/>
                          <a:latin typeface="Cambria Math" panose="02040503050406030204" pitchFamily="18" charset="0"/>
                        </a:rPr>
                        <m:t>+0.8259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458C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458C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458C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458CFF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458CFF"/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solidFill>
                            <a:srgbClr val="458CFF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458C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458C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458C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458C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458C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458C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458C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 smtClean="0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rgbClr val="458C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600" i="1">
                                                  <a:solidFill>
                                                    <a:srgbClr val="458C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600" i="1">
                                                  <a:solidFill>
                                                    <a:srgbClr val="458C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rgbClr val="458C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solidFill>
                                                        <a:srgbClr val="458C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solidFill>
                                                        <a:srgbClr val="458CF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∞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dirty="0">
                  <a:solidFill>
                    <a:srgbClr val="458CFF"/>
                  </a:solidFill>
                  <a:effectLst/>
                  <a:latin typeface="Consolas" panose="020B0609020204030204" pitchFamily="49" charset="0"/>
                </a:endParaRPr>
              </a:p>
              <a:p>
                <a:pPr algn="ctr">
                  <a:lnSpc>
                    <a:spcPct val="90000"/>
                  </a:lnSpc>
                </a:pPr>
                <a:endParaRPr lang="en-US" sz="1600" b="0" dirty="0">
                  <a:solidFill>
                    <a:srgbClr val="458CFF"/>
                  </a:solidFill>
                  <a:effectLst/>
                  <a:latin typeface="Consolas" panose="020B0609020204030204" pitchFamily="49" charset="0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Reference : </a:t>
                </a:r>
                <a:r>
                  <a:rPr lang="en-US" sz="1600" b="0" i="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ffectLst/>
                  </a:rPr>
                  <a:t>Zhang, Y., Bi, W., Hussain, F., &amp; She, Z. (2014). A generalized Reynolds analogy for compressible wall-bounded turbulent flows. </a:t>
                </a:r>
                <a:r>
                  <a:rPr lang="en-US" sz="1600" b="0" i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ffectLst/>
                  </a:rPr>
                  <a:t>Journal of Fluid Mechanics,</a:t>
                </a:r>
                <a:r>
                  <a:rPr lang="en-US" sz="1600" b="0" i="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ffectLst/>
                  </a:rPr>
                  <a:t> </a:t>
                </a:r>
                <a:r>
                  <a:rPr lang="en-US" sz="1600" b="0" i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ffectLst/>
                  </a:rPr>
                  <a:t>739</a:t>
                </a:r>
                <a:r>
                  <a:rPr lang="en-US" sz="1600" b="0" i="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ffectLst/>
                  </a:rPr>
                  <a:t>, 392-420. doi:10.1017/jfm.2013.620</a:t>
                </a:r>
                <a:endParaRPr lang="en-US" sz="1600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</a:pPr>
                <a:endParaRPr lang="en-US" sz="1600" dirty="0" err="1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501B7-39FA-4D3C-BF14-EC3ED4034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48" y="7193768"/>
                <a:ext cx="8616214" cy="2791342"/>
              </a:xfrm>
              <a:prstGeom prst="rect">
                <a:avLst/>
              </a:prstGeom>
              <a:blipFill>
                <a:blip r:embed="rId4"/>
                <a:stretch>
                  <a:fillRect t="-1310" r="-56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977774"/>
            <a:ext cx="16626840" cy="875792"/>
          </a:xfrm>
        </p:spPr>
        <p:txBody>
          <a:bodyPr/>
          <a:lstStyle/>
          <a:p>
            <a:r>
              <a:rPr lang="en-US" dirty="0"/>
              <a:t>Simplified 1-D Governing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53440" y="2312377"/>
                <a:ext cx="16581120" cy="7348945"/>
              </a:xfrm>
            </p:spPr>
            <p:txBody>
              <a:bodyPr/>
              <a:lstStyle/>
              <a:p>
                <a:r>
                  <a:rPr lang="en-US" dirty="0"/>
                  <a:t>Turbulent Viscosity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(5)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Turbulent Kinetic Energy(k)</a:t>
                </a:r>
              </a:p>
              <a:p>
                <a:r>
                  <a:rPr lang="en-US" b="0" dirty="0"/>
                  <a:t>(6)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</m:e>
                        </m:ra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Specific Dissipation Rate(</a:t>
                </a:r>
                <a:r>
                  <a:rPr lang="el-GR" dirty="0"/>
                  <a:t>ω</a:t>
                </a:r>
                <a:r>
                  <a:rPr lang="en-US" dirty="0"/>
                  <a:t>)</a:t>
                </a:r>
              </a:p>
              <a:p>
                <a:r>
                  <a:rPr lang="en-US" b="0" dirty="0"/>
                  <a:t>(7)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acc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𝛽𝜌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</m:ra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3440" y="2312377"/>
                <a:ext cx="16581120" cy="7348945"/>
              </a:xfrm>
              <a:blipFill>
                <a:blip r:embed="rId2"/>
                <a:stretch>
                  <a:fillRect l="-551" t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6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9190A-83D5-4280-89F7-6D6BEAAC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CF378-A145-4AA4-AF80-D00B5B0E9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3440" y="2400301"/>
                <a:ext cx="16581120" cy="7261022"/>
              </a:xfrm>
            </p:spPr>
            <p:txBody>
              <a:bodyPr/>
              <a:lstStyle/>
              <a:p>
                <a:r>
                  <a:rPr lang="en-US" dirty="0"/>
                  <a:t>Only for PDE equations. Density, turbulent viscosity and viscosity are algebraic equations.</a:t>
                </a:r>
              </a:p>
              <a:p>
                <a:r>
                  <a:rPr lang="en-US" dirty="0"/>
                  <a:t>Velocity(u)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𝑓𝑟𝑒𝑒𝑠𝑡𝑟𝑒𝑎𝑚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end</a:t>
                </a:r>
                <a:r>
                  <a:rPr lang="en-US" dirty="0"/>
                  <a:t> is the wall normal coordinate at the last grid point.</a:t>
                </a:r>
              </a:p>
              <a:p>
                <a:r>
                  <a:rPr lang="en-US" dirty="0"/>
                  <a:t>Temperature(K)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𝑓𝑟𝑒𝑒𝑠𝑡𝑟𝑒𝑎𝑚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Turbulent Kinetic Energy(k)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𝑓𝑟𝑒𝑒𝑠𝑡𝑟𝑒𝑎𝑚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Specific dissipation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𝑤𝑎𝑙𝑙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60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, where L is the streamwise domain length. (</a:t>
                </a:r>
                <a:r>
                  <a:rPr lang="en-US" dirty="0" err="1"/>
                  <a:t>Artificailly</a:t>
                </a:r>
                <a:r>
                  <a:rPr lang="en-US" dirty="0"/>
                  <a:t> set to 2.3 m for our case)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CF378-A145-4AA4-AF80-D00B5B0E9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3440" y="2400301"/>
                <a:ext cx="16581120" cy="7261022"/>
              </a:xfrm>
              <a:blipFill>
                <a:blip r:embed="rId2"/>
                <a:stretch>
                  <a:fillRect l="-551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70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A92D-32E1-4D5A-A052-1C40DA77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8C80-8C15-496D-9682-236E469C1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0740" y="2233247"/>
                <a:ext cx="16581120" cy="7428076"/>
              </a:xfrm>
            </p:spPr>
            <p:txBody>
              <a:bodyPr/>
              <a:lstStyle/>
              <a:p>
                <a:r>
                  <a:rPr lang="en-US" dirty="0"/>
                  <a:t>Only for PDE equations. Density, turbulent viscosity and viscosity are algebraic equations.</a:t>
                </a:r>
              </a:p>
              <a:p>
                <a:r>
                  <a:rPr lang="en-US" dirty="0"/>
                  <a:t> Velocity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Temperature</a:t>
                </a:r>
              </a:p>
              <a:p>
                <a:r>
                  <a:rPr lang="en-US" b="0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Turbulent Kinetic Energy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 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where </a:t>
                </a:r>
                <a:r>
                  <a:rPr lang="en-US" dirty="0" err="1"/>
                  <a:t>Re</a:t>
                </a:r>
                <a:r>
                  <a:rPr lang="en-US" baseline="-25000" dirty="0" err="1"/>
                  <a:t>L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L = 3.28m for our case</a:t>
                </a:r>
              </a:p>
              <a:p>
                <a:r>
                  <a:rPr lang="en-US" dirty="0"/>
                  <a:t>Specific dissipation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8C80-8C15-496D-9682-236E469C1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0740" y="2233247"/>
                <a:ext cx="16581120" cy="7428076"/>
              </a:xfrm>
              <a:blipFill>
                <a:blip r:embed="rId2"/>
                <a:stretch>
                  <a:fillRect l="-588" t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3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B847-3DB6-4CF1-B00F-E05317BB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45C731-824B-4737-AA0F-6531B335F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0377" y="2677887"/>
                <a:ext cx="16581120" cy="6983436"/>
              </a:xfrm>
            </p:spPr>
            <p:txBody>
              <a:bodyPr/>
              <a:lstStyle/>
              <a:p>
                <a:r>
                  <a:rPr lang="en-US" dirty="0"/>
                  <a:t>Grid spacing from the wall grows geometrically following the equation given below.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−1)/(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 , where z2 is the location of the first grid point away from the wall.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=1.025</m:t>
                    </m:r>
                  </m:oMath>
                </a14:m>
                <a:r>
                  <a:rPr lang="en-US" dirty="0"/>
                  <a:t> for the current exercise.</a:t>
                </a:r>
              </a:p>
              <a:p>
                <a:r>
                  <a:rPr lang="en-US" dirty="0"/>
                  <a:t>Grid transformation is required to represent derivatives with respect to z.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45C731-824B-4737-AA0F-6531B335F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0377" y="2677887"/>
                <a:ext cx="16581120" cy="6983436"/>
              </a:xfrm>
              <a:blipFill>
                <a:blip r:embed="rId2"/>
                <a:stretch>
                  <a:fillRect l="-588" t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52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9AEC-5ECB-43EF-8BD6-B50BDF4D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" y="844428"/>
            <a:ext cx="16626840" cy="984885"/>
          </a:xfrm>
        </p:spPr>
        <p:txBody>
          <a:bodyPr/>
          <a:lstStyle/>
          <a:p>
            <a:r>
              <a:rPr lang="en-US" dirty="0"/>
              <a:t>Code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4F88B3-F483-4896-949A-282E31F8EAAB}"/>
                  </a:ext>
                </a:extLst>
              </p:cNvPr>
              <p:cNvSpPr/>
              <p:nvPr/>
            </p:nvSpPr>
            <p:spPr>
              <a:xfrm>
                <a:off x="1292470" y="3385038"/>
                <a:ext cx="3349869" cy="50995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Initialize </a:t>
                </a:r>
                <a:r>
                  <a:rPr lang="en-US" dirty="0" err="1"/>
                  <a:t>u,T</a:t>
                </a:r>
                <a:r>
                  <a:rPr lang="en-US" dirty="0"/>
                  <a:t>,</a:t>
                </a:r>
                <a:r>
                  <a:rPr lang="el-GR" dirty="0"/>
                  <a:t>ρ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,k,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4F88B3-F483-4896-949A-282E31F8E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470" y="3385038"/>
                <a:ext cx="3349869" cy="509954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B17062-3D4B-418B-B1DB-BCC59C03E550}"/>
              </a:ext>
            </a:extLst>
          </p:cNvPr>
          <p:cNvCxnSpPr>
            <a:stCxn id="5" idx="2"/>
          </p:cNvCxnSpPr>
          <p:nvPr/>
        </p:nvCxnSpPr>
        <p:spPr>
          <a:xfrm flipH="1">
            <a:off x="2963008" y="3894992"/>
            <a:ext cx="4397" cy="47493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EA3407-A3F0-47F4-A822-35868F435A2E}"/>
              </a:ext>
            </a:extLst>
          </p:cNvPr>
          <p:cNvSpPr/>
          <p:nvPr/>
        </p:nvSpPr>
        <p:spPr>
          <a:xfrm>
            <a:off x="1288073" y="4369923"/>
            <a:ext cx="3349869" cy="509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Grid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D8F978-F1E7-4226-BE2C-D9D6FEDF68F8}"/>
              </a:ext>
            </a:extLst>
          </p:cNvPr>
          <p:cNvCxnSpPr/>
          <p:nvPr/>
        </p:nvCxnSpPr>
        <p:spPr>
          <a:xfrm flipH="1">
            <a:off x="2963007" y="4879877"/>
            <a:ext cx="4397" cy="47493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F3600F3-F5EA-4D77-9A26-587990F7F5E5}"/>
              </a:ext>
            </a:extLst>
          </p:cNvPr>
          <p:cNvSpPr/>
          <p:nvPr/>
        </p:nvSpPr>
        <p:spPr>
          <a:xfrm>
            <a:off x="1288072" y="5389831"/>
            <a:ext cx="3349869" cy="509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GMRES or SUR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58AAEA-F153-4DD6-845B-A7E6F6D6782C}"/>
              </a:ext>
            </a:extLst>
          </p:cNvPr>
          <p:cNvCxnSpPr/>
          <p:nvPr/>
        </p:nvCxnSpPr>
        <p:spPr>
          <a:xfrm flipH="1">
            <a:off x="2958609" y="5899785"/>
            <a:ext cx="4397" cy="47493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0FB9736-B179-4A71-B379-1C0EEEDAEFFD}"/>
                  </a:ext>
                </a:extLst>
              </p:cNvPr>
              <p:cNvSpPr/>
              <p:nvPr/>
            </p:nvSpPr>
            <p:spPr>
              <a:xfrm>
                <a:off x="7789980" y="3385038"/>
                <a:ext cx="8950573" cy="446444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ctr">
                  <a:buAutoNum type="arabicPeriod"/>
                </a:pPr>
                <a:r>
                  <a:rPr lang="en-US" dirty="0"/>
                  <a:t>Update eq. 6 to n+1 solution (Updating k)</a:t>
                </a:r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Update eq. 7 to n+1 solution (Updating </a:t>
                </a:r>
                <a:r>
                  <a:rPr lang="el-GR" dirty="0"/>
                  <a:t>ω</a:t>
                </a:r>
                <a:r>
                  <a:rPr lang="en-US" dirty="0"/>
                  <a:t>)</a:t>
                </a:r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Update eq. 2 to n+1 solution( Updating u)</a:t>
                </a:r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,T at n+1 with updated </a:t>
                </a:r>
                <a:r>
                  <a:rPr lang="en-US" dirty="0" err="1"/>
                  <a:t>u,k</a:t>
                </a:r>
                <a:r>
                  <a:rPr lang="en-US" dirty="0"/>
                  <a:t> and </a:t>
                </a:r>
                <a:r>
                  <a:rPr lang="el-GR" dirty="0"/>
                  <a:t>ω</a:t>
                </a:r>
                <a:r>
                  <a:rPr lang="en-US" dirty="0"/>
                  <a:t> at n+1 using the algebraic equations(eq. 1,3,4,5)</a:t>
                </a:r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Exit the subroutine</a:t>
                </a:r>
              </a:p>
              <a:p>
                <a:pPr marL="342900" indent="-342900" algn="ctr">
                  <a:buAutoNum type="arabicPeriod"/>
                </a:pPr>
                <a:endParaRPr lang="en-US" baseline="30000" dirty="0"/>
              </a:p>
              <a:p>
                <a:pPr marL="342900" indent="-342900" algn="ctr"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0FB9736-B179-4A71-B379-1C0EEEDAE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980" y="3385038"/>
                <a:ext cx="8950573" cy="4464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1D2292-1EE8-453B-BCB7-2CC08E11D8E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637941" y="5617259"/>
            <a:ext cx="3152039" cy="275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3196D-6D66-47D6-BE1D-069FE8A3A4C9}"/>
              </a:ext>
            </a:extLst>
          </p:cNvPr>
          <p:cNvSpPr/>
          <p:nvPr/>
        </p:nvSpPr>
        <p:spPr>
          <a:xfrm>
            <a:off x="1283674" y="6420289"/>
            <a:ext cx="3349869" cy="509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Residual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BE2244B-BA6F-4A12-A87D-64BEDC3D8BB7}"/>
              </a:ext>
            </a:extLst>
          </p:cNvPr>
          <p:cNvCxnSpPr>
            <a:cxnSpLocks/>
            <a:stCxn id="18" idx="1"/>
            <a:endCxn id="12" idx="1"/>
          </p:cNvCxnSpPr>
          <p:nvPr/>
        </p:nvCxnSpPr>
        <p:spPr>
          <a:xfrm rot="10800000" flipH="1">
            <a:off x="1283674" y="5644808"/>
            <a:ext cx="4398" cy="1030458"/>
          </a:xfrm>
          <a:prstGeom prst="bentConnector3">
            <a:avLst>
              <a:gd name="adj1" fmla="val -5197817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223CBC-918C-4B0D-A42A-4C9762921B43}"/>
              </a:ext>
            </a:extLst>
          </p:cNvPr>
          <p:cNvSpPr/>
          <p:nvPr/>
        </p:nvSpPr>
        <p:spPr>
          <a:xfrm>
            <a:off x="1283673" y="7435067"/>
            <a:ext cx="3349869" cy="509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4B4965-8F04-404F-ABBB-2BE2F1CD1630}"/>
              </a:ext>
            </a:extLst>
          </p:cNvPr>
          <p:cNvCxnSpPr/>
          <p:nvPr/>
        </p:nvCxnSpPr>
        <p:spPr>
          <a:xfrm flipH="1">
            <a:off x="2954210" y="6923794"/>
            <a:ext cx="4397" cy="47493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3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F4FDFF-1266-4B85-8E00-3B7FD86D3978}"/>
              </a:ext>
            </a:extLst>
          </p:cNvPr>
          <p:cNvSpPr/>
          <p:nvPr/>
        </p:nvSpPr>
        <p:spPr>
          <a:xfrm>
            <a:off x="8306980" y="-6588"/>
            <a:ext cx="9981020" cy="1029358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2339D8-4375-472C-A426-502E2D88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3A22F8-6616-43E3-A171-6B176241BD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This is a sample code to show how A matrix is calculated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lvl="0"/>
                <a:endParaRPr lang="en-US" b="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lvl="0"/>
                <a:endParaRPr lang="en-US" dirty="0"/>
              </a:p>
              <a:p>
                <a:pPr lvl="0"/>
                <a:r>
                  <a:rPr lang="en-US" dirty="0"/>
                  <a:t>Possible bottleneck here given the GPU architecture?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3A22F8-6616-43E3-A171-6B176241B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6F99A1-40C1-452D-A9B2-54EDDFCAB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AB29-5007-4214-91BB-556440D7B9E4}"/>
              </a:ext>
            </a:extLst>
          </p:cNvPr>
          <p:cNvSpPr txBox="1"/>
          <p:nvPr/>
        </p:nvSpPr>
        <p:spPr>
          <a:xfrm>
            <a:off x="9287691" y="4723883"/>
            <a:ext cx="8321040" cy="230832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mueff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</a:t>
            </a:r>
            <a:b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.d2dz2.copy()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dmueffdz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.ddz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mueff</a:t>
            </a:r>
            <a:endParaRPr lang="en-US" sz="2400" b="0" dirty="0">
              <a:solidFill>
                <a:srgbClr val="458C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.nz):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,:]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.d2dz2[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,:]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mueff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mesh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.ddz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,:]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dmueffdz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932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F4FDFF-1266-4B85-8E00-3B7FD86D3978}"/>
              </a:ext>
            </a:extLst>
          </p:cNvPr>
          <p:cNvSpPr/>
          <p:nvPr/>
        </p:nvSpPr>
        <p:spPr>
          <a:xfrm>
            <a:off x="6858000" y="-6588"/>
            <a:ext cx="11430000" cy="1029358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2339D8-4375-472C-A426-502E2D88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A22F8-6616-43E3-A171-6B176241B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386" y="5119299"/>
            <a:ext cx="5221905" cy="4195148"/>
          </a:xfrm>
        </p:spPr>
        <p:txBody>
          <a:bodyPr/>
          <a:lstStyle/>
          <a:p>
            <a:pPr lvl="0"/>
            <a:r>
              <a:rPr lang="en-US" dirty="0"/>
              <a:t>This is a sample code to show how Dirichlet BC is applied and Ax=b solver is called.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6F99A1-40C1-452D-A9B2-54EDDFCAB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BC/GMRES Ax=b Solver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AB29-5007-4214-91BB-556440D7B9E4}"/>
              </a:ext>
            </a:extLst>
          </p:cNvPr>
          <p:cNvSpPr txBox="1"/>
          <p:nvPr/>
        </p:nvSpPr>
        <p:spPr>
          <a:xfrm>
            <a:off x="7328263" y="2758806"/>
            <a:ext cx="11129554" cy="63709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solveEqn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omega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igmres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import </a:t>
            </a:r>
            <a:r>
              <a:rPr lang="en-US" sz="2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pdb</a:t>
            </a:r>
            <a:endParaRPr lang="en-US" sz="2400" b="0" dirty="0">
              <a:solidFill>
                <a:srgbClr val="458C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cupy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cp</a:t>
            </a:r>
            <a:endParaRPr lang="en-US" sz="2400" b="0" dirty="0">
              <a:solidFill>
                <a:srgbClr val="458C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cupyx.scipy.sparse.linalg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cpx</a:t>
            </a:r>
            <a:endParaRPr lang="en-US" sz="2400" b="0" dirty="0">
              <a:solidFill>
                <a:srgbClr val="458C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cp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.size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x_new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.copy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add boundary conditions</a:t>
            </a:r>
            <a:endParaRPr lang="en-US" sz="2400" b="0" dirty="0">
              <a:solidFill>
                <a:srgbClr val="458C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tmp2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tmp2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tmp2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tmp2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cpx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.gmres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400" b="0" dirty="0" err="1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tol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maxiter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x_new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458C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x_new</a:t>
            </a:r>
            <a:endParaRPr lang="en-US" sz="2400" b="0" dirty="0">
              <a:solidFill>
                <a:srgbClr val="458C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5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LIGHT_NEW" id="{C155199A-4051-4077-9B61-8C08366C575E}" vid="{EE00D7B2-1BCD-4A56-BF5E-EA419BCB5B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9" ma:contentTypeDescription="Create a new document." ma:contentTypeScope="" ma:versionID="fcde6cb6e5b565f52a32cb032605f1f9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b5af4115d1994613132868cab7bea9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5C9F6F-3A45-4E85-85EB-58688320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2a5b1eea-32a8-4673-8d38-de3226caee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9484</TotalTime>
  <Words>996</Words>
  <Application>Microsoft Office PowerPoint</Application>
  <PresentationFormat>Custom</PresentationFormat>
  <Paragraphs>106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Cambria Math</vt:lpstr>
      <vt:lpstr>Consolas</vt:lpstr>
      <vt:lpstr>Courier New</vt:lpstr>
      <vt:lpstr>Trebuchet MS</vt:lpstr>
      <vt:lpstr>Wingdings</vt:lpstr>
      <vt:lpstr>Title &amp; Bullet</vt:lpstr>
      <vt:lpstr>Simplified 1-D Governing Equation</vt:lpstr>
      <vt:lpstr>Simplified 1-D Governing Equation</vt:lpstr>
      <vt:lpstr>Initial Condition</vt:lpstr>
      <vt:lpstr>Boundary Condition</vt:lpstr>
      <vt:lpstr>Grid Transformation</vt:lpstr>
      <vt:lpstr>Code Structure</vt:lpstr>
      <vt:lpstr>Sample Code</vt:lpstr>
      <vt:lpstr>Sample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Update </dc:title>
  <dc:creator>Han Lee</dc:creator>
  <cp:lastModifiedBy>Han Lee</cp:lastModifiedBy>
  <cp:revision>2</cp:revision>
  <dcterms:created xsi:type="dcterms:W3CDTF">2022-06-06T19:17:51Z</dcterms:created>
  <dcterms:modified xsi:type="dcterms:W3CDTF">2022-06-15T20:37:42Z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